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8" r:id="rId8"/>
    <p:sldId id="262" r:id="rId9"/>
    <p:sldId id="263" r:id="rId10"/>
    <p:sldId id="269" r:id="rId11"/>
    <p:sldId id="264" r:id="rId12"/>
    <p:sldId id="265" r:id="rId13"/>
    <p:sldId id="266" r:id="rId14"/>
    <p:sldId id="270" r:id="rId15"/>
    <p:sldId id="300" r:id="rId16"/>
    <p:sldId id="301" r:id="rId17"/>
    <p:sldId id="271" r:id="rId18"/>
    <p:sldId id="272" r:id="rId19"/>
    <p:sldId id="273" r:id="rId20"/>
    <p:sldId id="274" r:id="rId21"/>
    <p:sldId id="275" r:id="rId22"/>
    <p:sldId id="303" r:id="rId23"/>
    <p:sldId id="304" r:id="rId24"/>
    <p:sldId id="302" r:id="rId25"/>
    <p:sldId id="276" r:id="rId26"/>
    <p:sldId id="277" r:id="rId27"/>
    <p:sldId id="278" r:id="rId28"/>
    <p:sldId id="283" r:id="rId29"/>
    <p:sldId id="279" r:id="rId30"/>
    <p:sldId id="281" r:id="rId31"/>
    <p:sldId id="288" r:id="rId32"/>
    <p:sldId id="284" r:id="rId33"/>
    <p:sldId id="285" r:id="rId34"/>
    <p:sldId id="286" r:id="rId35"/>
    <p:sldId id="287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29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43" autoAdjust="0"/>
    <p:restoredTop sz="94660"/>
  </p:normalViewPr>
  <p:slideViewPr>
    <p:cSldViewPr>
      <p:cViewPr varScale="1">
        <p:scale>
          <a:sx n="126" d="100"/>
          <a:sy n="126" d="100"/>
        </p:scale>
        <p:origin x="-120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3C89408-DB22-47C7-8252-56FB2BD05C1E}" type="datetimeFigureOut">
              <a:rPr lang="en-US" smtClean="0"/>
              <a:pPr/>
              <a:t>4/12/2010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97D1830-AA42-4C59-A7C3-5A9162FEDC6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GPU Tessellation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Damon Rocco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Instanced Tessellation in DirectX10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Andrei </a:t>
            </a:r>
            <a:r>
              <a:rPr lang="en-US" dirty="0" err="1" smtClean="0"/>
              <a:t>Tatarinov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past complex shading models were used to hide lack of detail in a polygonal mesh</a:t>
            </a:r>
          </a:p>
          <a:p>
            <a:r>
              <a:rPr lang="en-US" dirty="0" smtClean="0"/>
              <a:t>They can only do so much…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280433"/>
            <a:ext cx="4200525" cy="3272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solution is to use on-the-card tessellation to increase the physical detail in the meshes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677552"/>
            <a:ext cx="6353175" cy="3799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A highly detailed mesh can be sent to the card as a simple mesh and a displacement map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600" dirty="0" smtClean="0"/>
              <a:t>Trades ALU operations for memory bandwidth</a:t>
            </a:r>
          </a:p>
          <a:p>
            <a:r>
              <a:rPr lang="en-US" sz="2600" dirty="0" smtClean="0"/>
              <a:t>ALUs scale faster than bandwidth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590800"/>
            <a:ext cx="6629400" cy="1961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Tessellation can also be used by Animators to make their job easier</a:t>
            </a:r>
          </a:p>
          <a:p>
            <a:pPr lvl="1"/>
            <a:r>
              <a:rPr lang="en-US" dirty="0" smtClean="0"/>
              <a:t>Animate a low polygon mesh</a:t>
            </a:r>
          </a:p>
          <a:p>
            <a:pPr lvl="1"/>
            <a:r>
              <a:rPr lang="en-US" dirty="0" smtClean="0"/>
              <a:t>Tessellate and get detail for free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3200400"/>
            <a:ext cx="4953000" cy="343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4114800"/>
            <a:ext cx="1130924" cy="15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“patch” primitive defined by a set of control points</a:t>
            </a:r>
          </a:p>
          <a:p>
            <a:r>
              <a:rPr lang="en-US" dirty="0" smtClean="0"/>
              <a:t>Operation called refinement generates triangle from each patch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3505200"/>
            <a:ext cx="238760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2730" y="1371600"/>
            <a:ext cx="379887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Per-patch operations</a:t>
            </a:r>
          </a:p>
          <a:p>
            <a:pPr lvl="1"/>
            <a:r>
              <a:rPr lang="en-US" dirty="0" smtClean="0"/>
              <a:t>Level of Detail computation</a:t>
            </a:r>
          </a:p>
          <a:p>
            <a:pPr lvl="1"/>
            <a:r>
              <a:rPr lang="en-US" dirty="0" smtClean="0"/>
              <a:t>Transfer of Basis</a:t>
            </a:r>
          </a:p>
          <a:p>
            <a:pPr lvl="2"/>
            <a:r>
              <a:rPr lang="en-US" dirty="0" smtClean="0"/>
              <a:t>Bezier -&gt; B-</a:t>
            </a:r>
            <a:r>
              <a:rPr lang="en-US" dirty="0" err="1" smtClean="0"/>
              <a:t>spline</a:t>
            </a:r>
            <a:endParaRPr lang="en-US" dirty="0" smtClean="0"/>
          </a:p>
          <a:p>
            <a:pPr lvl="2"/>
            <a:r>
              <a:rPr lang="en-US" dirty="0" smtClean="0"/>
              <a:t>B-</a:t>
            </a:r>
            <a:r>
              <a:rPr lang="en-US" dirty="0" err="1" smtClean="0"/>
              <a:t>spline</a:t>
            </a:r>
            <a:r>
              <a:rPr lang="en-US" dirty="0" smtClean="0"/>
              <a:t> -&gt; NURBS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Generating topology</a:t>
            </a:r>
          </a:p>
          <a:p>
            <a:pPr lvl="1"/>
            <a:r>
              <a:rPr lang="en-US" dirty="0" smtClean="0"/>
              <a:t>Generates a set of (</a:t>
            </a:r>
            <a:r>
              <a:rPr lang="en-US" dirty="0" err="1" smtClean="0"/>
              <a:t>u,v</a:t>
            </a:r>
            <a:r>
              <a:rPr lang="en-US" dirty="0" smtClean="0"/>
              <a:t>)-points </a:t>
            </a:r>
            <a:br>
              <a:rPr lang="en-US" dirty="0" smtClean="0"/>
            </a:br>
            <a:r>
              <a:rPr lang="en-US" dirty="0" smtClean="0"/>
              <a:t>in the tessellation domain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Programmable hardware tessellation</a:t>
            </a:r>
          </a:p>
          <a:p>
            <a:pPr lvl="1"/>
            <a:r>
              <a:rPr lang="en-US" dirty="0" smtClean="0"/>
              <a:t>3 stages</a:t>
            </a:r>
          </a:p>
          <a:p>
            <a:pPr lvl="2"/>
            <a:r>
              <a:rPr lang="en-US" dirty="0" smtClean="0"/>
              <a:t>2 programmable </a:t>
            </a:r>
            <a:r>
              <a:rPr lang="en-US" dirty="0" err="1" smtClean="0"/>
              <a:t>shaders</a:t>
            </a:r>
            <a:endParaRPr lang="en-US" dirty="0" smtClean="0"/>
          </a:p>
          <a:p>
            <a:pPr lvl="2"/>
            <a:r>
              <a:rPr lang="en-US" dirty="0" smtClean="0"/>
              <a:t>1 fixed function configurable </a:t>
            </a:r>
            <a:r>
              <a:rPr lang="en-US" dirty="0" err="1" smtClean="0"/>
              <a:t>tessellator</a:t>
            </a:r>
            <a:endParaRPr lang="en-US" dirty="0" smtClean="0"/>
          </a:p>
          <a:p>
            <a:pPr lvl="1"/>
            <a:r>
              <a:rPr lang="en-US" dirty="0" smtClean="0"/>
              <a:t>New primitive “patch”</a:t>
            </a:r>
          </a:p>
          <a:p>
            <a:pPr lvl="2"/>
            <a:r>
              <a:rPr lang="en-US" dirty="0" smtClean="0"/>
              <a:t>Curved surface</a:t>
            </a:r>
          </a:p>
          <a:p>
            <a:pPr lvl="2"/>
            <a:r>
              <a:rPr lang="en-US" dirty="0" smtClean="0"/>
              <a:t>Easily converted to triangles</a:t>
            </a:r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“Future”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975" y="2362200"/>
            <a:ext cx="15390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Programmable tessellation can be imitated using DirectX 10 features:</a:t>
            </a:r>
          </a:p>
          <a:p>
            <a:pPr lvl="1"/>
            <a:r>
              <a:rPr lang="en-US" dirty="0" smtClean="0"/>
              <a:t>Geometry Shader and Instancing 2.0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Wait?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Geometry Shader cannot do tessellation itself</a:t>
            </a:r>
          </a:p>
          <a:p>
            <a:pPr lvl="1"/>
            <a:r>
              <a:rPr lang="en-US" dirty="0" smtClean="0"/>
              <a:t>Outputs triangles serially</a:t>
            </a:r>
          </a:p>
          <a:p>
            <a:pPr lvl="1"/>
            <a:r>
              <a:rPr lang="en-US" dirty="0" smtClean="0"/>
              <a:t>Maximum output size of 1024 scalars</a:t>
            </a:r>
          </a:p>
          <a:p>
            <a:pPr lvl="2"/>
            <a:r>
              <a:rPr lang="en-US" dirty="0" smtClean="0"/>
              <a:t>16x16 grid of float4s</a:t>
            </a:r>
          </a:p>
          <a:p>
            <a:r>
              <a:rPr lang="en-US" dirty="0" smtClean="0"/>
              <a:t>Instead we can save small pre-tessellated patches as instances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4191000"/>
            <a:ext cx="463028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Tessellation: The filling of a plane with polygons such that there is no overlap or gap.</a:t>
            </a:r>
          </a:p>
          <a:p>
            <a:r>
              <a:rPr lang="en-US" dirty="0" smtClean="0"/>
              <a:t>In computer graphics objects are rendered as a triangular mesh</a:t>
            </a:r>
          </a:p>
          <a:p>
            <a:pPr lvl="1"/>
            <a:r>
              <a:rPr lang="en-US" dirty="0" smtClean="0"/>
              <a:t>A triangle is always a plane</a:t>
            </a:r>
          </a:p>
          <a:p>
            <a:r>
              <a:rPr lang="en-US" dirty="0" smtClean="0"/>
              <a:t>Thus, the triangles in a mesh can be tessellated to increase detail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pre-tessellated patches represent the results of tessellating every input patch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This data is combined in the vertex </a:t>
            </a:r>
            <a:r>
              <a:rPr lang="en-US" sz="2800" dirty="0" err="1" smtClean="0"/>
              <a:t>shader</a:t>
            </a:r>
            <a:r>
              <a:rPr lang="en-US" sz="2800" dirty="0" smtClean="0"/>
              <a:t> to produce the desired effects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454022"/>
            <a:ext cx="3429000" cy="1279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4800600"/>
            <a:ext cx="3505200" cy="1537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</a:t>
            </a:r>
            <a:r>
              <a:rPr lang="en-US" dirty="0" smtClean="0"/>
              <a:t> inputs are too small to handle an entire mesh</a:t>
            </a:r>
          </a:p>
          <a:p>
            <a:pPr lvl="1"/>
            <a:r>
              <a:rPr lang="en-US" dirty="0" smtClean="0"/>
              <a:t>Must be bound to shared buffers</a:t>
            </a:r>
          </a:p>
          <a:p>
            <a:r>
              <a:rPr lang="en-US" dirty="0" smtClean="0"/>
              <a:t>The tessellation mesh instances are of varying quality, a </a:t>
            </a:r>
            <a:r>
              <a:rPr lang="en-US" dirty="0" err="1" smtClean="0"/>
              <a:t>LoD</a:t>
            </a:r>
            <a:r>
              <a:rPr lang="en-US" dirty="0" smtClean="0"/>
              <a:t> factor is used to determine which mesh to select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3444" y="4267200"/>
            <a:ext cx="3602356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Tessellation factors can change across a mesh as each patch edge has its own </a:t>
            </a:r>
            <a:r>
              <a:rPr lang="en-US" dirty="0" err="1" smtClean="0"/>
              <a:t>tessFactor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2514600"/>
            <a:ext cx="506627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Per-patch tessellation factors requires multiple draw calls (it won’t in DX11)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514600"/>
            <a:ext cx="5942013" cy="364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all of the meshes are stored in vertex buffers the only inputs are the primitive id and the vertex id</a:t>
            </a:r>
          </a:p>
          <a:p>
            <a:r>
              <a:rPr lang="en-US" dirty="0" smtClean="0"/>
              <a:t>U = Vertex ID mod </a:t>
            </a:r>
            <a:r>
              <a:rPr lang="en-US" dirty="0" err="1" smtClean="0"/>
              <a:t>LoD</a:t>
            </a:r>
            <a:endParaRPr lang="en-US" dirty="0" smtClean="0"/>
          </a:p>
          <a:p>
            <a:r>
              <a:rPr lang="en-US" dirty="0" smtClean="0"/>
              <a:t>V = Vertex ID div </a:t>
            </a:r>
            <a:r>
              <a:rPr lang="en-US" dirty="0" err="1" smtClean="0"/>
              <a:t>LoD</a:t>
            </a:r>
            <a:endParaRPr lang="en-US" dirty="0" smtClean="0"/>
          </a:p>
          <a:p>
            <a:r>
              <a:rPr lang="en-US" dirty="0" err="1" smtClean="0"/>
              <a:t>LoD</a:t>
            </a:r>
            <a:r>
              <a:rPr lang="en-US" dirty="0" smtClean="0"/>
              <a:t> is based on vertex position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188228"/>
            <a:ext cx="3505200" cy="2517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752600"/>
            <a:ext cx="793214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277225" cy="432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0650" y="1676400"/>
            <a:ext cx="6305550" cy="2734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4572000"/>
            <a:ext cx="4648200" cy="206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362200" y="1307068"/>
            <a:ext cx="473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Mesh: </a:t>
            </a:r>
            <a:r>
              <a:rPr lang="en-US" b="1" dirty="0" smtClean="0"/>
              <a:t>6118 patches, 256 vertices each, 8800 GT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Demo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Tessellation presents a means of significantly increasing detail without a performance cost</a:t>
            </a:r>
          </a:p>
          <a:p>
            <a:r>
              <a:rPr lang="en-US" dirty="0" smtClean="0"/>
              <a:t>Tessellation is possible with DirectX 10</a:t>
            </a:r>
          </a:p>
          <a:p>
            <a:r>
              <a:rPr lang="en-US" dirty="0" smtClean="0"/>
              <a:t>Some of the hiccups with the DirectX 10 implementation will be fixed by future hardware implementations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software tessellation provides an interesting way of enhancing detail</a:t>
            </a:r>
          </a:p>
          <a:p>
            <a:r>
              <a:rPr lang="en-US" dirty="0" smtClean="0"/>
              <a:t>In hardware tessellation allows a simple mesh to be sent down to the GPU, converted to a complex mesh, and then displayed</a:t>
            </a:r>
          </a:p>
          <a:p>
            <a:pPr lvl="1"/>
            <a:r>
              <a:rPr lang="en-US" dirty="0" smtClean="0"/>
              <a:t>Decrease memory to the card</a:t>
            </a:r>
          </a:p>
          <a:p>
            <a:pPr lvl="1"/>
            <a:r>
              <a:rPr lang="en-US" dirty="0" smtClean="0"/>
              <a:t>Increase rendering performance by decreasing the number of polygons through the full pipeline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Tessellate?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Introduction to the Direct3D 11 Graphics Pipeline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Gee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D3D11 HW Feature</a:t>
            </a:r>
          </a:p>
          <a:p>
            <a:pPr lvl="1"/>
            <a:r>
              <a:rPr lang="en-US" dirty="0" smtClean="0"/>
              <a:t>Required for DirectX 11 compatibility</a:t>
            </a:r>
          </a:p>
          <a:p>
            <a:r>
              <a:rPr lang="en-US" dirty="0" smtClean="0"/>
              <a:t>D3D11 Only</a:t>
            </a:r>
          </a:p>
          <a:p>
            <a:pPr lvl="1"/>
            <a:r>
              <a:rPr lang="en-US" dirty="0" smtClean="0"/>
              <a:t>No direct backwards compatibility</a:t>
            </a:r>
          </a:p>
          <a:p>
            <a:r>
              <a:rPr lang="en-US" dirty="0" smtClean="0"/>
              <a:t>Fundamental primitive is “patch”</a:t>
            </a:r>
          </a:p>
          <a:p>
            <a:pPr lvl="1"/>
            <a:r>
              <a:rPr lang="en-US" dirty="0" smtClean="0"/>
              <a:t>Not triangles</a:t>
            </a:r>
          </a:p>
          <a:p>
            <a:r>
              <a:rPr lang="en-US" dirty="0" smtClean="0"/>
              <a:t>Superset of Xbox 360 tessellation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DirectX 11 Tessellation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new stages added for Tessellation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Pipeline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2383803"/>
            <a:ext cx="2895600" cy="409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953" y="2286000"/>
            <a:ext cx="311984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Programmable</a:t>
            </a:r>
          </a:p>
          <a:p>
            <a:r>
              <a:rPr lang="en-US" sz="2800" dirty="0" smtClean="0"/>
              <a:t>Takes patch control points as an input</a:t>
            </a:r>
          </a:p>
          <a:p>
            <a:r>
              <a:rPr lang="en-US" sz="2800" dirty="0" smtClean="0"/>
              <a:t>2 Output paths:</a:t>
            </a:r>
          </a:p>
          <a:p>
            <a:pPr lvl="1"/>
            <a:r>
              <a:rPr lang="en-US" sz="2400" dirty="0" smtClean="0"/>
              <a:t>Output of basis converted </a:t>
            </a:r>
            <a:br>
              <a:rPr lang="en-US" sz="2400" dirty="0" smtClean="0"/>
            </a:br>
            <a:r>
              <a:rPr lang="en-US" sz="2400" dirty="0" smtClean="0"/>
              <a:t>control points to Domain Shader</a:t>
            </a:r>
          </a:p>
          <a:p>
            <a:pPr lvl="1"/>
            <a:r>
              <a:rPr lang="en-US" sz="2400" dirty="0" smtClean="0"/>
              <a:t>Output of the control points, a </a:t>
            </a:r>
            <a:br>
              <a:rPr lang="en-US" sz="2400" dirty="0" smtClean="0"/>
            </a:br>
            <a:r>
              <a:rPr lang="en-US" sz="2400" dirty="0" smtClean="0"/>
              <a:t>tessellation factor, and </a:t>
            </a:r>
            <a:br>
              <a:rPr lang="en-US" sz="2400" dirty="0" smtClean="0"/>
            </a:br>
            <a:r>
              <a:rPr lang="en-US" sz="2400" dirty="0" smtClean="0"/>
              <a:t>tessellation modes to the </a:t>
            </a:r>
            <a:br>
              <a:rPr lang="en-US" sz="2400" dirty="0" smtClean="0"/>
            </a:br>
            <a:r>
              <a:rPr lang="en-US" sz="2400" dirty="0" err="1" smtClean="0"/>
              <a:t>Tessallator</a:t>
            </a: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Hull Shader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Tessellator</a:t>
            </a:r>
            <a:r>
              <a:rPr lang="en-US" dirty="0" smtClean="0"/>
              <a:t> operates on a per patch basis</a:t>
            </a:r>
          </a:p>
          <a:p>
            <a:r>
              <a:rPr lang="en-US" dirty="0" smtClean="0"/>
              <a:t>Again 2 output paths:</a:t>
            </a:r>
          </a:p>
          <a:p>
            <a:pPr lvl="1"/>
            <a:r>
              <a:rPr lang="en-US" sz="2400" dirty="0" smtClean="0"/>
              <a:t>Outputs U,V points to Domain Shader for further shading</a:t>
            </a:r>
          </a:p>
          <a:p>
            <a:pPr lvl="1"/>
            <a:r>
              <a:rPr lang="en-US" sz="2400" dirty="0" smtClean="0"/>
              <a:t>Outputs topology for primitive assembly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Fixed-Function </a:t>
            </a:r>
            <a:r>
              <a:rPr lang="en-US" dirty="0" err="1" smtClean="0"/>
              <a:t>Tessellator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receives a set of points from the Hull Shader or the </a:t>
            </a:r>
            <a:r>
              <a:rPr lang="en-US" dirty="0" err="1" smtClean="0"/>
              <a:t>Tessellator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Domain Shader is invoked once per point</a:t>
            </a:r>
          </a:p>
          <a:p>
            <a:r>
              <a:rPr lang="en-US" dirty="0" smtClean="0"/>
              <a:t>It outputs </a:t>
            </a:r>
            <a:r>
              <a:rPr lang="en-US" dirty="0" err="1" smtClean="0"/>
              <a:t>verticies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Shader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81000"/>
            <a:ext cx="523875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200400"/>
            <a:ext cx="5760119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887395" y="6550223"/>
            <a:ext cx="21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courtesy of ATI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 a new authoring pipeline</a:t>
            </a:r>
          </a:p>
          <a:p>
            <a:pPr lvl="1"/>
            <a:r>
              <a:rPr lang="en-US" sz="2000" dirty="0" smtClean="0"/>
              <a:t>1-pass process from input to optimally tessellated mesh</a:t>
            </a:r>
          </a:p>
          <a:p>
            <a:pPr lvl="1"/>
            <a:r>
              <a:rPr lang="en-US" sz="2000" dirty="0" smtClean="0"/>
              <a:t>Makes both animation and real-time applications faster</a:t>
            </a:r>
          </a:p>
          <a:p>
            <a:pPr lvl="1"/>
            <a:r>
              <a:rPr lang="en-US" dirty="0" smtClean="0"/>
              <a:t>Allows for a higher level of detail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0"/>
            <a:ext cx="4236836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048000"/>
            <a:ext cx="4262199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040265" y="6596390"/>
            <a:ext cx="31037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Images courtesy of NVIDIA </a:t>
            </a:r>
            <a:r>
              <a:rPr lang="en-US" sz="1100" dirty="0" err="1" smtClean="0"/>
              <a:t>Gamefest</a:t>
            </a:r>
            <a:r>
              <a:rPr lang="en-US" sz="1100" dirty="0" smtClean="0"/>
              <a:t> 2008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200" i="1" dirty="0" smtClean="0"/>
              <a:t>Tessellation of Displaced Subdivision Surfaces in DX11</a:t>
            </a:r>
            <a:endParaRPr lang="en-US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Ignacio </a:t>
            </a:r>
            <a:r>
              <a:rPr lang="en-US" dirty="0" err="1" smtClean="0"/>
              <a:t>Castano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Tessellation lets us send down low polygon meshes to save memory and bandwidth which are the main bottlenecks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971800"/>
            <a:ext cx="679268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programmable tessellation what objects get tessellated can be decided by the programmer</a:t>
            </a:r>
          </a:p>
          <a:p>
            <a:r>
              <a:rPr lang="en-US" dirty="0" smtClean="0"/>
              <a:t>This allows for objects closer to the screen to be tessellated while objects far away are not</a:t>
            </a:r>
          </a:p>
          <a:p>
            <a:pPr lvl="1"/>
            <a:r>
              <a:rPr lang="en-US" dirty="0" smtClean="0"/>
              <a:t>Detail actually increases as objects get closer instead of just getting bigger</a:t>
            </a:r>
          </a:p>
          <a:p>
            <a:pPr lvl="1"/>
            <a:r>
              <a:rPr lang="en-US" dirty="0" smtClean="0"/>
              <a:t>Resources aren’t wasted on meshes that are too far away for tessellation effects to be viewed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Tessellate?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Tessellation allows for view dependent levels of detail so the GPU doesn’t waste time rendering unseen triangles.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895600"/>
            <a:ext cx="6172200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Subdivision Surfaces are a well explored technique for increasing the detail of a mesh.</a:t>
            </a:r>
          </a:p>
          <a:p>
            <a:r>
              <a:rPr lang="en-US" dirty="0" smtClean="0"/>
              <a:t>Previous GPU implementations required multiple GPU passes</a:t>
            </a:r>
          </a:p>
          <a:p>
            <a:r>
              <a:rPr lang="en-US" dirty="0" smtClean="0"/>
              <a:t>The new DirectX 11 tessellation hardware allows us to do subdivision surfaces in a single pass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Subdivision Surfaces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hull </a:t>
            </a:r>
            <a:r>
              <a:rPr lang="en-US" dirty="0" err="1" smtClean="0"/>
              <a:t>shader</a:t>
            </a:r>
            <a:r>
              <a:rPr lang="en-US" dirty="0" smtClean="0"/>
              <a:t> is used for control point evaluation.</a:t>
            </a:r>
          </a:p>
          <a:p>
            <a:r>
              <a:rPr lang="en-US" dirty="0" smtClean="0"/>
              <a:t>Input is a face and its </a:t>
            </a:r>
            <a:r>
              <a:rPr lang="en-US" dirty="0" err="1" smtClean="0"/>
              <a:t>neighboorhood</a:t>
            </a:r>
            <a:endParaRPr lang="en-US" dirty="0" smtClean="0"/>
          </a:p>
          <a:p>
            <a:r>
              <a:rPr lang="en-US" dirty="0" smtClean="0"/>
              <a:t>Output is a regular </a:t>
            </a:r>
            <a:r>
              <a:rPr lang="en-US" dirty="0" err="1" smtClean="0"/>
              <a:t>bicubic</a:t>
            </a:r>
            <a:r>
              <a:rPr lang="en-US" dirty="0" smtClean="0"/>
              <a:t> </a:t>
            </a:r>
            <a:r>
              <a:rPr lang="en-US" dirty="0" err="1" smtClean="0"/>
              <a:t>bezier</a:t>
            </a:r>
            <a:r>
              <a:rPr lang="en-US" dirty="0" smtClean="0"/>
              <a:t> patch of the face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Hull Shader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0" y="3581400"/>
            <a:ext cx="34671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Domain Shader evaluates the </a:t>
            </a:r>
            <a:r>
              <a:rPr lang="en-US" dirty="0" err="1" smtClean="0"/>
              <a:t>bicubic</a:t>
            </a:r>
            <a:r>
              <a:rPr lang="en-US" dirty="0" smtClean="0"/>
              <a:t> Bezier patches and corresponding tangents</a:t>
            </a:r>
          </a:p>
          <a:p>
            <a:r>
              <a:rPr lang="en-US" dirty="0" smtClean="0"/>
              <a:t>Reorders face patches for consistent adjacency</a:t>
            </a:r>
          </a:p>
          <a:p>
            <a:r>
              <a:rPr lang="en-US" dirty="0" smtClean="0"/>
              <a:t>Requires 69 instructions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Shader</a:t>
            </a:r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0999" y="3657600"/>
            <a:ext cx="4595989" cy="314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8610600" cy="260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small" dirty="0" smtClean="0"/>
              <a:t>Tatarchuk</a:t>
            </a:r>
            <a:r>
              <a:rPr lang="en-US" dirty="0" smtClean="0"/>
              <a:t> N.: Dynamic Terrain Rendering on GPU Using Real-Time Tessellation.</a:t>
            </a:r>
            <a:r>
              <a:rPr lang="en-US" i="1" dirty="0" smtClean="0"/>
              <a:t> ShaderX</a:t>
            </a:r>
            <a:r>
              <a:rPr lang="en-US" i="1" baseline="30000" dirty="0" smtClean="0"/>
              <a:t>7</a:t>
            </a:r>
            <a:r>
              <a:rPr lang="en-US" dirty="0" smtClean="0"/>
              <a:t> (Dec. 2008).</a:t>
            </a:r>
          </a:p>
          <a:p>
            <a:r>
              <a:rPr lang="en-US" dirty="0" err="1" smtClean="0"/>
              <a:t>Tatarinov</a:t>
            </a:r>
            <a:r>
              <a:rPr lang="en-US" dirty="0" smtClean="0"/>
              <a:t>, A.: Instanced Tessellation in DirectX10. GDC 2008. February 2008.</a:t>
            </a:r>
          </a:p>
          <a:p>
            <a:r>
              <a:rPr lang="en-US" dirty="0" smtClean="0"/>
              <a:t>Gee, K.: Introduction to the Direct3D 11 Graphics Pipeline. </a:t>
            </a:r>
            <a:r>
              <a:rPr lang="en-US" dirty="0" err="1" smtClean="0"/>
              <a:t>Nvision</a:t>
            </a:r>
            <a:r>
              <a:rPr lang="en-US" dirty="0" smtClean="0"/>
              <a:t> 2008.</a:t>
            </a:r>
          </a:p>
          <a:p>
            <a:r>
              <a:rPr lang="en-US" dirty="0" err="1" smtClean="0"/>
              <a:t>Castano</a:t>
            </a:r>
            <a:r>
              <a:rPr lang="en-US" dirty="0" smtClean="0"/>
              <a:t>, I.: Tessellation of Displaced Subdivision Surfaces in DX11. </a:t>
            </a:r>
            <a:r>
              <a:rPr lang="en-US" dirty="0" err="1" smtClean="0"/>
              <a:t>Gamefest</a:t>
            </a:r>
            <a:r>
              <a:rPr lang="en-US" dirty="0" smtClean="0"/>
              <a:t> 2008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Xbox 360: ATI </a:t>
            </a:r>
            <a:r>
              <a:rPr lang="en-US" dirty="0" err="1" smtClean="0"/>
              <a:t>Xenos</a:t>
            </a:r>
            <a:r>
              <a:rPr lang="en-US" dirty="0" smtClean="0"/>
              <a:t> graphics chipset</a:t>
            </a:r>
          </a:p>
          <a:p>
            <a:pPr lvl="1"/>
            <a:r>
              <a:rPr lang="en-US" dirty="0" smtClean="0"/>
              <a:t>The first geometry tessellation unit</a:t>
            </a:r>
          </a:p>
          <a:p>
            <a:pPr lvl="1"/>
            <a:r>
              <a:rPr lang="en-US" dirty="0" smtClean="0"/>
              <a:t>“Programmable”</a:t>
            </a:r>
          </a:p>
          <a:p>
            <a:r>
              <a:rPr lang="en-US" dirty="0" smtClean="0"/>
              <a:t>ATI </a:t>
            </a:r>
            <a:r>
              <a:rPr lang="en-US" dirty="0" err="1" smtClean="0"/>
              <a:t>Radeon</a:t>
            </a:r>
            <a:r>
              <a:rPr lang="en-US" dirty="0" smtClean="0"/>
              <a:t> HD 5xxx series</a:t>
            </a:r>
          </a:p>
          <a:p>
            <a:pPr lvl="1"/>
            <a:r>
              <a:rPr lang="en-US" dirty="0" smtClean="0"/>
              <a:t>The first DX11 card</a:t>
            </a:r>
          </a:p>
          <a:p>
            <a:r>
              <a:rPr lang="en-US" dirty="0" smtClean="0"/>
              <a:t>NVIDIA “Fermi”</a:t>
            </a:r>
          </a:p>
          <a:p>
            <a:pPr lvl="1"/>
            <a:r>
              <a:rPr lang="en-US" dirty="0" smtClean="0"/>
              <a:t>NVIDIA’s first DX11 card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Tessellation Hardware Roadmap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DirectX 9</a:t>
            </a:r>
            <a:r>
              <a:rPr lang="en-US" dirty="0" smtClean="0"/>
              <a:t>: </a:t>
            </a:r>
            <a:r>
              <a:rPr lang="en-US" i="1" dirty="0" smtClean="0"/>
              <a:t>Dynamic Terrain Rendering on GPU Using Real-Time Tessellation</a:t>
            </a:r>
            <a:r>
              <a:rPr lang="en-US" dirty="0" smtClean="0"/>
              <a:t>. Natalya Tatarchuk. ATI Research published in ShaderX7</a:t>
            </a:r>
          </a:p>
          <a:p>
            <a:r>
              <a:rPr lang="en-US" b="1" dirty="0" smtClean="0"/>
              <a:t>DirectX 10</a:t>
            </a:r>
            <a:r>
              <a:rPr lang="en-US" dirty="0" smtClean="0"/>
              <a:t>: </a:t>
            </a:r>
            <a:r>
              <a:rPr lang="en-US" i="1" dirty="0" smtClean="0"/>
              <a:t>Instanced Tessellation in DirectX10</a:t>
            </a:r>
            <a:r>
              <a:rPr lang="en-US" dirty="0" smtClean="0"/>
              <a:t>. Andrei </a:t>
            </a:r>
            <a:r>
              <a:rPr lang="en-US" dirty="0" err="1" smtClean="0"/>
              <a:t>Tatarinov</a:t>
            </a:r>
            <a:r>
              <a:rPr lang="en-US" dirty="0" smtClean="0"/>
              <a:t>. GDC ‘08</a:t>
            </a:r>
          </a:p>
          <a:p>
            <a:r>
              <a:rPr lang="en-US" b="1" dirty="0" smtClean="0"/>
              <a:t>DirectX 11</a:t>
            </a:r>
            <a:r>
              <a:rPr lang="en-US" dirty="0" smtClean="0"/>
              <a:t>: New pipeline features three tessellation stages, 2 are programmable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Tessellation Software Roadmap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Dynamic Terrain Rendering on GPU Using Real-Time Tessellation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Natalya Tatarchuk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572000"/>
            <a:ext cx="7486650" cy="202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Create a software library that would allow tessellation exclusively on ATI cards.</a:t>
            </a:r>
          </a:p>
          <a:p>
            <a:r>
              <a:rPr lang="en-US" dirty="0" smtClean="0"/>
              <a:t>Product: ATI GPU Tessellation library. An ATI only library that worked in conjunction with DirectX 9 (also 10.x) and was capable of tessellating meshes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Work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flat 900 polygon grid becomes a 1,000,000 polygon mountain-</a:t>
            </a:r>
            <a:r>
              <a:rPr lang="en-US" dirty="0" err="1" smtClean="0"/>
              <a:t>scape</a:t>
            </a:r>
            <a:r>
              <a:rPr lang="en-US" dirty="0" smtClean="0"/>
              <a:t> at inter-actable rates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Paper Results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819400"/>
            <a:ext cx="5943600" cy="3671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495</TotalTime>
  <Words>1099</Words>
  <Application>Microsoft Office PowerPoint</Application>
  <PresentationFormat>On-screen Show (4:3)</PresentationFormat>
  <Paragraphs>172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Concourse</vt:lpstr>
      <vt:lpstr>GPU Tessellation</vt:lpstr>
      <vt:lpstr>Definition</vt:lpstr>
      <vt:lpstr>Why Tessellate?</vt:lpstr>
      <vt:lpstr>Why Tessellate?</vt:lpstr>
      <vt:lpstr>Tessellation Hardware Roadmap</vt:lpstr>
      <vt:lpstr>Tessellation Software Roadmap</vt:lpstr>
      <vt:lpstr>Dynamic Terrain Rendering on GPU Using Real-Time Tessellation</vt:lpstr>
      <vt:lpstr>The Work</vt:lpstr>
      <vt:lpstr>Paper Results</vt:lpstr>
      <vt:lpstr>Instanced Tessellation in DirectX10</vt:lpstr>
      <vt:lpstr>Introduction</vt:lpstr>
      <vt:lpstr>Introduction</vt:lpstr>
      <vt:lpstr>Introduction</vt:lpstr>
      <vt:lpstr>Introduction</vt:lpstr>
      <vt:lpstr>Implementation</vt:lpstr>
      <vt:lpstr>Implementation</vt:lpstr>
      <vt:lpstr>The “Future”</vt:lpstr>
      <vt:lpstr>Why Wait?</vt:lpstr>
      <vt:lpstr>Implementation Details</vt:lpstr>
      <vt:lpstr>Implementation Details</vt:lpstr>
      <vt:lpstr>Implementation Details</vt:lpstr>
      <vt:lpstr>Implementation Details</vt:lpstr>
      <vt:lpstr>Implementation Details</vt:lpstr>
      <vt:lpstr>Implementation Details</vt:lpstr>
      <vt:lpstr>Results</vt:lpstr>
      <vt:lpstr>Results</vt:lpstr>
      <vt:lpstr>Results</vt:lpstr>
      <vt:lpstr>Demo</vt:lpstr>
      <vt:lpstr>Takeaways</vt:lpstr>
      <vt:lpstr>Introduction to the Direct3D 11 Graphics Pipeline</vt:lpstr>
      <vt:lpstr>DirectX 11 Tessellation</vt:lpstr>
      <vt:lpstr>New Pipeline</vt:lpstr>
      <vt:lpstr>Hull Shader</vt:lpstr>
      <vt:lpstr>Fixed-Function Tessellator</vt:lpstr>
      <vt:lpstr>Domain Shader</vt:lpstr>
      <vt:lpstr>Video</vt:lpstr>
      <vt:lpstr>Applications</vt:lpstr>
      <vt:lpstr>Tessellation of Displaced Subdivision Surfaces in DX11</vt:lpstr>
      <vt:lpstr>Introduction</vt:lpstr>
      <vt:lpstr>Scalability</vt:lpstr>
      <vt:lpstr>Subdivision Surfaces</vt:lpstr>
      <vt:lpstr>Hull Shader</vt:lpstr>
      <vt:lpstr>Domain Shader</vt:lpstr>
      <vt:lpstr>Results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Tessellation</dc:title>
  <dc:creator>Damon</dc:creator>
  <cp:lastModifiedBy>Damon</cp:lastModifiedBy>
  <cp:revision>253</cp:revision>
  <dcterms:created xsi:type="dcterms:W3CDTF">2010-04-11T22:46:39Z</dcterms:created>
  <dcterms:modified xsi:type="dcterms:W3CDTF">2010-04-12T22:41:52Z</dcterms:modified>
</cp:coreProperties>
</file>